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91" r:id="rId3"/>
    <p:sldId id="292" r:id="rId4"/>
    <p:sldId id="281" r:id="rId5"/>
    <p:sldId id="270" r:id="rId6"/>
    <p:sldId id="268" r:id="rId7"/>
    <p:sldId id="276" r:id="rId8"/>
    <p:sldId id="271" r:id="rId9"/>
    <p:sldId id="293" r:id="rId10"/>
    <p:sldId id="274" r:id="rId11"/>
    <p:sldId id="275" r:id="rId12"/>
    <p:sldId id="269" r:id="rId13"/>
    <p:sldId id="294" r:id="rId14"/>
    <p:sldId id="284" r:id="rId15"/>
    <p:sldId id="288" r:id="rId16"/>
    <p:sldId id="278" r:id="rId17"/>
    <p:sldId id="285" r:id="rId18"/>
  </p:sldIdLst>
  <p:sldSz cx="9144000" cy="6858000" type="screen4x3"/>
  <p:notesSz cx="6858000" cy="9144000"/>
  <p:defaultTextStyle>
    <a:defPPr>
      <a:defRPr lang="de-CH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02" autoAdjust="0"/>
    <p:restoredTop sz="90929"/>
  </p:normalViewPr>
  <p:slideViewPr>
    <p:cSldViewPr>
      <p:cViewPr varScale="1">
        <p:scale>
          <a:sx n="100" d="100"/>
          <a:sy n="100" d="100"/>
        </p:scale>
        <p:origin x="-15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EA049-3E79-4116-9F6E-EABEE218CA44}" type="slidenum">
              <a:rPr lang="de-CH"/>
              <a:pPr>
                <a:defRPr/>
              </a:pPr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8200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21C3D-4D66-4509-8793-713A3DA1688F}" type="slidenum">
              <a:rPr lang="de-CH"/>
              <a:pPr>
                <a:defRPr/>
              </a:pPr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965637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0CC15-C9FA-42B8-915A-E93E35B1E5FE}" type="slidenum">
              <a:rPr lang="de-CH"/>
              <a:pPr>
                <a:defRPr/>
              </a:pPr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763098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C9F50-8A44-4C30-8B7D-31B808731AF6}" type="slidenum">
              <a:rPr lang="de-CH"/>
              <a:pPr>
                <a:defRPr/>
              </a:pPr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861447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32B5D-0049-4C99-8E99-6F51DB117AC9}" type="slidenum">
              <a:rPr lang="de-CH"/>
              <a:pPr>
                <a:defRPr/>
              </a:pPr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140006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2B1B7-4E23-4501-ADCD-DC3E17C4FC61}" type="slidenum">
              <a:rPr lang="de-CH"/>
              <a:pPr>
                <a:defRPr/>
              </a:pPr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459703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68092D-CCE1-4B38-85FD-8E3BB3B4CB86}" type="slidenum">
              <a:rPr lang="de-CH"/>
              <a:pPr>
                <a:defRPr/>
              </a:pPr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778670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FC9A1-B9E0-41AC-A2DC-8CDCE40194E5}" type="slidenum">
              <a:rPr lang="de-CH"/>
              <a:pPr>
                <a:defRPr/>
              </a:pPr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34418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8755B8-9E81-4EF8-A681-01D9EB688C14}" type="slidenum">
              <a:rPr lang="de-CH"/>
              <a:pPr>
                <a:defRPr/>
              </a:pPr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89879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C85A2A-62DE-4D47-82F6-948A2FBC14A6}" type="slidenum">
              <a:rPr lang="de-CH"/>
              <a:pPr>
                <a:defRPr/>
              </a:pPr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215490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CH" noProof="0" dirty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F57637-4F59-464F-BC78-B2EA09CE8261}" type="slidenum">
              <a:rPr lang="de-CH"/>
              <a:pPr>
                <a:defRPr/>
              </a:pPr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187448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2"/>
            </a:gs>
            <a:gs pos="100000">
              <a:schemeClr val="tx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Klicken Sie, um die Formate des Vorlagentextes zu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B05DC5E-9E1C-4C82-9B1C-BBCFCA4B0CF5}" type="slidenum">
              <a:rPr lang="de-CH"/>
              <a:pPr>
                <a:defRPr/>
              </a:pPr>
              <a:t>‹Nr.›</a:t>
            </a:fld>
            <a:endParaRPr lang="de-CH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Umlaufpumpe-Gebäude (Merseburg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396413" cy="644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hteck 1"/>
          <p:cNvSpPr>
            <a:spLocks noChangeArrowheads="1"/>
          </p:cNvSpPr>
          <p:nvPr/>
        </p:nvSpPr>
        <p:spPr bwMode="auto">
          <a:xfrm>
            <a:off x="755650" y="228600"/>
            <a:ext cx="852963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</a:rPr>
              <a:t>T</a:t>
            </a:r>
            <a:r>
              <a:rPr lang="en-US" sz="3200" b="1" dirty="0" smtClean="0">
                <a:solidFill>
                  <a:srgbClr val="002060"/>
                </a:solidFill>
              </a:rPr>
              <a:t>he First Ammonia Manufacturing Plant</a:t>
            </a:r>
            <a:r>
              <a:rPr lang="de-CH" sz="3200" b="1" dirty="0">
                <a:solidFill>
                  <a:srgbClr val="002060"/>
                </a:solidFill>
              </a:rPr>
              <a:t/>
            </a:r>
            <a:br>
              <a:rPr lang="de-CH" sz="3200" b="1" dirty="0">
                <a:solidFill>
                  <a:srgbClr val="002060"/>
                </a:solidFill>
              </a:rPr>
            </a:br>
            <a:r>
              <a:rPr lang="de-CH" sz="3200" b="1" dirty="0">
                <a:solidFill>
                  <a:srgbClr val="002060"/>
                </a:solidFill>
              </a:rPr>
              <a:t>                        </a:t>
            </a:r>
            <a:r>
              <a:rPr lang="de-CH" sz="3200" b="1" dirty="0" smtClean="0">
                <a:solidFill>
                  <a:srgbClr val="002060"/>
                </a:solidFill>
              </a:rPr>
              <a:t>(Chemistry Museum </a:t>
            </a:r>
            <a:r>
              <a:rPr lang="de-CH" sz="3200" b="1" dirty="0">
                <a:solidFill>
                  <a:srgbClr val="002060"/>
                </a:solidFill>
              </a:rPr>
              <a:t>Merseburg)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2004-04-09 - MNU (Halle) 188"/>
          <p:cNvPicPr>
            <a:picLocks noChangeAspect="1" noChangeArrowheads="1"/>
          </p:cNvPicPr>
          <p:nvPr/>
        </p:nvPicPr>
        <p:blipFill>
          <a:blip r:embed="rId2" cstate="print">
            <a:lum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444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2004-04-09 - MNU (Halle) 19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2698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619672" y="476672"/>
            <a:ext cx="5904656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Schematic view of a heat exchanger</a:t>
            </a:r>
            <a:endParaRPr kumimoji="0" lang="de-CH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3316" name="Grafik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79" y="2284679"/>
            <a:ext cx="8504441" cy="136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2463713"/>
              </p:ext>
            </p:extLst>
          </p:nvPr>
        </p:nvGraphicFramePr>
        <p:xfrm>
          <a:off x="228600" y="685800"/>
          <a:ext cx="8763000" cy="559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3" name="Photo Editor Photo" r:id="rId3" imgW="9333333" imgH="5961905" progId="MSPhotoEd.3">
                  <p:embed/>
                </p:oleObj>
              </mc:Choice>
              <mc:Fallback>
                <p:oleObj name="Photo Editor Photo" r:id="rId3" imgW="9333333" imgH="5961905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685800"/>
                        <a:ext cx="8763000" cy="559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feld 1"/>
          <p:cNvSpPr txBox="1"/>
          <p:nvPr/>
        </p:nvSpPr>
        <p:spPr>
          <a:xfrm>
            <a:off x="683568" y="692696"/>
            <a:ext cx="7919243" cy="4462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300" b="1" dirty="0" smtClean="0">
                <a:latin typeface="Arial" pitchFamily="34" charset="0"/>
                <a:cs typeface="Arial" pitchFamily="34" charset="0"/>
              </a:rPr>
              <a:t>The Haber-Bosch Process for Ammonia Production</a:t>
            </a:r>
            <a:endParaRPr lang="de-CH" sz="23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2987824" y="1844824"/>
            <a:ext cx="1368152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catalyst 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759453" y="3222704"/>
            <a:ext cx="901427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450 bar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218753" y="3501008"/>
            <a:ext cx="1416943" cy="584775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Hydrogen + Nitrogen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1308272" y="4579681"/>
            <a:ext cx="1368152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compressor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2699792" y="4582240"/>
            <a:ext cx="1424736" cy="584775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gas scrubbing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4375432" y="4540334"/>
            <a:ext cx="1431980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reactor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6228184" y="3722960"/>
            <a:ext cx="1224136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cooler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7452320" y="1916832"/>
            <a:ext cx="1296144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ammonia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7306667" y="4775786"/>
            <a:ext cx="1296144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condenser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6189272" y="5353760"/>
            <a:ext cx="1911120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Arial" pitchFamily="34" charset="0"/>
                <a:cs typeface="Arial" pitchFamily="34" charset="0"/>
              </a:rPr>
              <a:t>u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nused reactants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1126282" y="5881464"/>
            <a:ext cx="7447954" cy="384423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Chemical equation of the ammonia synthesis: N</a:t>
            </a:r>
            <a:r>
              <a:rPr lang="en-US" sz="1600" b="1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 + 3 H</a:t>
            </a:r>
            <a:r>
              <a:rPr lang="en-US" sz="1600" b="1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2 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NH</a:t>
            </a:r>
            <a:r>
              <a:rPr lang="en-US" sz="1600" b="1" baseline="-25000" dirty="0" smtClean="0">
                <a:latin typeface="Arial" pitchFamily="34" charset="0"/>
                <a:cs typeface="Arial" pitchFamily="34" charset="0"/>
              </a:rPr>
              <a:t>3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1676400" y="3140968"/>
            <a:ext cx="1023392" cy="1354832"/>
          </a:xfrm>
          <a:prstGeom prst="rect">
            <a:avLst/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262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2004-04-09 - MNU (Halle) 17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2004-04-09 - MNU (Halle) 18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272088" cy="702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 descr="Maulwurfpumpe (Merseburg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6063"/>
            <a:ext cx="9144000" cy="635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2004-04-09 - MNU (Halle) 1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275"/>
            <a:ext cx="9324975" cy="677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1"/>
            </a:gs>
            <a:gs pos="100000">
              <a:schemeClr val="tx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Haber Versuchsapparatur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009650"/>
            <a:ext cx="6734175" cy="544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haber - briefmark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15888"/>
            <a:ext cx="3779838" cy="318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251520" y="404664"/>
            <a:ext cx="49685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1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Haber's</a:t>
            </a:r>
            <a:r>
              <a:rPr lang="de-CH" sz="21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 original </a:t>
            </a:r>
            <a:r>
              <a:rPr lang="de-CH" sz="21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laboratory</a:t>
            </a:r>
            <a:r>
              <a:rPr lang="de-CH" sz="21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CH" sz="2100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apparatus</a:t>
            </a:r>
            <a:endParaRPr lang="de-CH" sz="2100" b="1" dirty="0" smtClean="0">
              <a:solidFill>
                <a:schemeClr val="accent1">
                  <a:lumMod val="40000"/>
                  <a:lumOff val="6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Umlaufpumpe-Gebäude (Merseburg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396413" cy="644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3644900"/>
            <a:ext cx="3049588" cy="304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hteck 1"/>
          <p:cNvSpPr>
            <a:spLocks noChangeArrowheads="1"/>
          </p:cNvSpPr>
          <p:nvPr/>
        </p:nvSpPr>
        <p:spPr bwMode="auto">
          <a:xfrm>
            <a:off x="755650" y="228600"/>
            <a:ext cx="852963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</a:rPr>
              <a:t>T</a:t>
            </a:r>
            <a:r>
              <a:rPr lang="en-US" sz="3200" b="1" dirty="0" smtClean="0">
                <a:solidFill>
                  <a:srgbClr val="002060"/>
                </a:solidFill>
              </a:rPr>
              <a:t>he First Ammonia Manufacturing Plant</a:t>
            </a:r>
            <a:r>
              <a:rPr lang="de-CH" sz="3200" b="1" dirty="0">
                <a:solidFill>
                  <a:srgbClr val="002060"/>
                </a:solidFill>
              </a:rPr>
              <a:t/>
            </a:r>
            <a:br>
              <a:rPr lang="de-CH" sz="3200" b="1" dirty="0">
                <a:solidFill>
                  <a:srgbClr val="002060"/>
                </a:solidFill>
              </a:rPr>
            </a:br>
            <a:r>
              <a:rPr lang="de-CH" sz="3200" b="1" dirty="0">
                <a:solidFill>
                  <a:srgbClr val="002060"/>
                </a:solidFill>
              </a:rPr>
              <a:t>                        </a:t>
            </a:r>
            <a:r>
              <a:rPr lang="de-CH" sz="3200" b="1" dirty="0" smtClean="0">
                <a:solidFill>
                  <a:srgbClr val="002060"/>
                </a:solidFill>
              </a:rPr>
              <a:t>(Chemistry Museum </a:t>
            </a:r>
            <a:r>
              <a:rPr lang="de-CH" sz="3200" b="1" dirty="0">
                <a:solidFill>
                  <a:srgbClr val="002060"/>
                </a:solidFill>
              </a:rPr>
              <a:t>Merseburg)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5330405"/>
              </p:ext>
            </p:extLst>
          </p:nvPr>
        </p:nvGraphicFramePr>
        <p:xfrm>
          <a:off x="228600" y="685800"/>
          <a:ext cx="8763000" cy="559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Photo Editor Photo" r:id="rId3" imgW="9333333" imgH="5961905" progId="MSPhotoEd.3">
                  <p:embed/>
                </p:oleObj>
              </mc:Choice>
              <mc:Fallback>
                <p:oleObj name="Photo Editor Photo" r:id="rId3" imgW="9333333" imgH="5961905" progId="MSPhotoEd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685800"/>
                        <a:ext cx="8763000" cy="559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352925" y="1295400"/>
            <a:ext cx="1471613" cy="3649663"/>
          </a:xfrm>
          <a:prstGeom prst="rect">
            <a:avLst/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2" name="Textfeld 1"/>
          <p:cNvSpPr txBox="1"/>
          <p:nvPr/>
        </p:nvSpPr>
        <p:spPr>
          <a:xfrm>
            <a:off x="683568" y="692696"/>
            <a:ext cx="7919243" cy="4462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300" b="1" dirty="0" smtClean="0">
                <a:latin typeface="Arial" pitchFamily="34" charset="0"/>
                <a:cs typeface="Arial" pitchFamily="34" charset="0"/>
              </a:rPr>
              <a:t>The Haber-Bosch Process for Ammonia Production</a:t>
            </a:r>
            <a:endParaRPr lang="de-CH" sz="23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759453" y="3222704"/>
            <a:ext cx="901427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450 bar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218753" y="3501008"/>
            <a:ext cx="1416943" cy="584775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Hydrogen + Nitrogen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1308272" y="4579681"/>
            <a:ext cx="1368152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compressor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2699792" y="4582240"/>
            <a:ext cx="1424736" cy="584775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gas scrubbing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4375432" y="4540334"/>
            <a:ext cx="1431980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reactor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6228184" y="3722960"/>
            <a:ext cx="1224136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cooler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7452320" y="1916832"/>
            <a:ext cx="1296144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ammonia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7306667" y="4775786"/>
            <a:ext cx="1296144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condenser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6189272" y="5353760"/>
            <a:ext cx="1872208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Unused reactant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1126282" y="5881464"/>
            <a:ext cx="7447954" cy="384423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Chemical equation of the ammonia synthesis: N</a:t>
            </a:r>
            <a:r>
              <a:rPr lang="en-US" sz="1600" b="1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 + 3 H</a:t>
            </a:r>
            <a:r>
              <a:rPr lang="en-US" sz="1600" b="1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2 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NH</a:t>
            </a:r>
            <a:r>
              <a:rPr lang="en-US" sz="1600" b="1" baseline="-25000" dirty="0" smtClean="0">
                <a:latin typeface="Arial" pitchFamily="34" charset="0"/>
                <a:cs typeface="Arial" pitchFamily="34" charset="0"/>
              </a:rPr>
              <a:t>3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2959249" y="1844824"/>
            <a:ext cx="1368152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catalyst 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2004-04-09 - MNU (Halle) 1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0"/>
            <a:ext cx="5326063" cy="710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2004-04-09 - MNU (Halle) 19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975" cy="699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2004-04-09 - MNU (Halle) 1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0"/>
            <a:ext cx="51419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2004-04-09 - MNU (Halle) 15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40838" cy="693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156417"/>
              </p:ext>
            </p:extLst>
          </p:nvPr>
        </p:nvGraphicFramePr>
        <p:xfrm>
          <a:off x="228600" y="685800"/>
          <a:ext cx="8763000" cy="559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9" name="Photo Editor Photo" r:id="rId3" imgW="9333333" imgH="5961905" progId="MSPhotoEd.3">
                  <p:embed/>
                </p:oleObj>
              </mc:Choice>
              <mc:Fallback>
                <p:oleObj name="Photo Editor Photo" r:id="rId3" imgW="9333333" imgH="5961905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685800"/>
                        <a:ext cx="8763000" cy="559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feld 1"/>
          <p:cNvSpPr txBox="1"/>
          <p:nvPr/>
        </p:nvSpPr>
        <p:spPr>
          <a:xfrm>
            <a:off x="683568" y="692696"/>
            <a:ext cx="7919243" cy="4462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300" b="1" dirty="0" smtClean="0">
                <a:latin typeface="Arial" pitchFamily="34" charset="0"/>
                <a:cs typeface="Arial" pitchFamily="34" charset="0"/>
              </a:rPr>
              <a:t>The Haber-Bosch Process for Ammonia Production</a:t>
            </a:r>
            <a:endParaRPr lang="de-CH" sz="23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759453" y="3222704"/>
            <a:ext cx="901427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450 bar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218753" y="3501008"/>
            <a:ext cx="1416943" cy="584775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Hydrogen + Nitrogen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1308272" y="4579681"/>
            <a:ext cx="1368152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compressor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2699792" y="4582240"/>
            <a:ext cx="1424736" cy="584775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gas scrubbing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4375432" y="4540334"/>
            <a:ext cx="1431980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reactor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6228184" y="3722960"/>
            <a:ext cx="1224136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cooler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7452320" y="1916832"/>
            <a:ext cx="1296144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ammonia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7306667" y="4775786"/>
            <a:ext cx="1296144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condenser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6189272" y="5353760"/>
            <a:ext cx="1911120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Arial" pitchFamily="34" charset="0"/>
                <a:cs typeface="Arial" pitchFamily="34" charset="0"/>
              </a:rPr>
              <a:t>u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nused reactants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1126282" y="5881464"/>
            <a:ext cx="7447954" cy="384423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Chemical equation of the ammonia synthesis: N</a:t>
            </a:r>
            <a:r>
              <a:rPr lang="en-US" sz="1600" b="1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 + 3 H</a:t>
            </a:r>
            <a:r>
              <a:rPr lang="en-US" sz="1600" b="1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2 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NH</a:t>
            </a:r>
            <a:r>
              <a:rPr lang="en-US" sz="1600" b="1" baseline="-25000" dirty="0" smtClean="0">
                <a:latin typeface="Arial" pitchFamily="34" charset="0"/>
                <a:cs typeface="Arial" pitchFamily="34" charset="0"/>
              </a:rPr>
              <a:t>3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5413970" y="2228468"/>
            <a:ext cx="2057400" cy="3142098"/>
            <a:chOff x="5413970" y="2228468"/>
            <a:chExt cx="2057400" cy="3142098"/>
          </a:xfrm>
        </p:grpSpPr>
        <p:grpSp>
          <p:nvGrpSpPr>
            <p:cNvPr id="16" name="Gruppieren 15"/>
            <p:cNvGrpSpPr/>
            <p:nvPr/>
          </p:nvGrpSpPr>
          <p:grpSpPr>
            <a:xfrm>
              <a:off x="5413970" y="2228468"/>
              <a:ext cx="2057400" cy="3124200"/>
              <a:chOff x="5410200" y="2209800"/>
              <a:chExt cx="2057400" cy="3124200"/>
            </a:xfrm>
          </p:grpSpPr>
          <p:sp>
            <p:nvSpPr>
              <p:cNvPr id="17" name="Rectangle 4"/>
              <p:cNvSpPr>
                <a:spLocks noChangeArrowheads="1"/>
              </p:cNvSpPr>
              <p:nvPr/>
            </p:nvSpPr>
            <p:spPr bwMode="auto">
              <a:xfrm>
                <a:off x="6400800" y="3429000"/>
                <a:ext cx="1066800" cy="152400"/>
              </a:xfrm>
              <a:prstGeom prst="rect">
                <a:avLst/>
              </a:prstGeom>
              <a:noFill/>
              <a:ln w="50800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 dirty="0"/>
              </a:p>
            </p:txBody>
          </p:sp>
          <p:sp>
            <p:nvSpPr>
              <p:cNvPr id="18" name="Rectangle 5"/>
              <p:cNvSpPr>
                <a:spLocks noChangeArrowheads="1"/>
              </p:cNvSpPr>
              <p:nvPr/>
            </p:nvSpPr>
            <p:spPr bwMode="auto">
              <a:xfrm>
                <a:off x="5410200" y="5105400"/>
                <a:ext cx="1066800" cy="228600"/>
              </a:xfrm>
              <a:prstGeom prst="rect">
                <a:avLst/>
              </a:prstGeom>
              <a:noFill/>
              <a:ln w="50800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 dirty="0"/>
              </a:p>
            </p:txBody>
          </p:sp>
          <p:sp>
            <p:nvSpPr>
              <p:cNvPr id="19" name="Line 7"/>
              <p:cNvSpPr>
                <a:spLocks noChangeShapeType="1"/>
              </p:cNvSpPr>
              <p:nvPr/>
            </p:nvSpPr>
            <p:spPr bwMode="auto">
              <a:xfrm>
                <a:off x="6705600" y="2209800"/>
                <a:ext cx="0" cy="1371600"/>
              </a:xfrm>
              <a:prstGeom prst="line">
                <a:avLst/>
              </a:prstGeom>
              <a:noFill/>
              <a:ln w="508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CH" dirty="0"/>
              </a:p>
            </p:txBody>
          </p:sp>
          <p:sp>
            <p:nvSpPr>
              <p:cNvPr id="20" name="Line 8"/>
              <p:cNvSpPr>
                <a:spLocks noChangeShapeType="1"/>
              </p:cNvSpPr>
              <p:nvPr/>
            </p:nvSpPr>
            <p:spPr bwMode="auto">
              <a:xfrm>
                <a:off x="6886575" y="2209800"/>
                <a:ext cx="0" cy="1371600"/>
              </a:xfrm>
              <a:prstGeom prst="line">
                <a:avLst/>
              </a:prstGeom>
              <a:noFill/>
              <a:ln w="508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CH" dirty="0"/>
              </a:p>
            </p:txBody>
          </p:sp>
          <p:sp>
            <p:nvSpPr>
              <p:cNvPr id="21" name="Line 9"/>
              <p:cNvSpPr>
                <a:spLocks noChangeShapeType="1"/>
              </p:cNvSpPr>
              <p:nvPr/>
            </p:nvSpPr>
            <p:spPr bwMode="auto">
              <a:xfrm>
                <a:off x="7058025" y="2219325"/>
                <a:ext cx="0" cy="1371600"/>
              </a:xfrm>
              <a:prstGeom prst="line">
                <a:avLst/>
              </a:prstGeom>
              <a:noFill/>
              <a:ln w="508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CH" dirty="0"/>
              </a:p>
            </p:txBody>
          </p:sp>
          <p:sp>
            <p:nvSpPr>
              <p:cNvPr id="22" name="Line 10"/>
              <p:cNvSpPr>
                <a:spLocks noChangeShapeType="1"/>
              </p:cNvSpPr>
              <p:nvPr/>
            </p:nvSpPr>
            <p:spPr bwMode="auto">
              <a:xfrm>
                <a:off x="7239000" y="2209800"/>
                <a:ext cx="0" cy="1371600"/>
              </a:xfrm>
              <a:prstGeom prst="line">
                <a:avLst/>
              </a:prstGeom>
              <a:noFill/>
              <a:ln w="508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CH" dirty="0"/>
              </a:p>
            </p:txBody>
          </p:sp>
          <p:sp>
            <p:nvSpPr>
              <p:cNvPr id="23" name="Line 11"/>
              <p:cNvSpPr>
                <a:spLocks noChangeShapeType="1"/>
              </p:cNvSpPr>
              <p:nvPr/>
            </p:nvSpPr>
            <p:spPr bwMode="auto">
              <a:xfrm flipH="1">
                <a:off x="6438900" y="3448050"/>
                <a:ext cx="9525" cy="1885950"/>
              </a:xfrm>
              <a:prstGeom prst="line">
                <a:avLst/>
              </a:prstGeom>
              <a:noFill/>
              <a:ln w="508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CH" dirty="0"/>
              </a:p>
            </p:txBody>
          </p:sp>
        </p:grpSp>
        <p:sp>
          <p:nvSpPr>
            <p:cNvPr id="24" name="Rectangle 3"/>
            <p:cNvSpPr>
              <a:spLocks noChangeArrowheads="1"/>
            </p:cNvSpPr>
            <p:nvPr/>
          </p:nvSpPr>
          <p:spPr bwMode="auto">
            <a:xfrm>
              <a:off x="6399807" y="3465566"/>
              <a:ext cx="76200" cy="1905000"/>
            </a:xfrm>
            <a:prstGeom prst="rect">
              <a:avLst/>
            </a:prstGeom>
            <a:noFill/>
            <a:ln w="508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 dirty="0"/>
            </a:p>
          </p:txBody>
        </p:sp>
      </p:grpSp>
      <p:sp>
        <p:nvSpPr>
          <p:cNvPr id="27" name="Textfeld 26"/>
          <p:cNvSpPr txBox="1"/>
          <p:nvPr/>
        </p:nvSpPr>
        <p:spPr>
          <a:xfrm>
            <a:off x="2987824" y="1844824"/>
            <a:ext cx="1368152" cy="338554"/>
          </a:xfrm>
          <a:prstGeom prst="rect">
            <a:avLst/>
          </a:prstGeom>
          <a:solidFill>
            <a:schemeClr val="bg1"/>
          </a:solidFill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catalyst </a:t>
            </a:r>
            <a:endParaRPr lang="de-CH" sz="16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66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</Words>
  <Application>Microsoft Office PowerPoint</Application>
  <PresentationFormat>Bildschirmpräsentation (4:3)</PresentationFormat>
  <Paragraphs>40</Paragraphs>
  <Slides>17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2" baseType="lpstr">
      <vt:lpstr>Times New Roman</vt:lpstr>
      <vt:lpstr>Arial</vt:lpstr>
      <vt:lpstr>Calibri</vt:lpstr>
      <vt:lpstr>Standarddesign</vt:lpstr>
      <vt:lpstr>Microsoft Photo Editor 3.0-Photo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Die erste Ammoniak-Synthese-  Anlage der Welt</dc:title>
  <cp:lastModifiedBy>martil</cp:lastModifiedBy>
  <cp:revision>27</cp:revision>
  <dcterms:created xsi:type="dcterms:W3CDTF">2004-08-25T11:47:22Z</dcterms:created>
  <dcterms:modified xsi:type="dcterms:W3CDTF">2011-11-22T11:28:11Z</dcterms:modified>
</cp:coreProperties>
</file>